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7" r:id="rId1"/>
  </p:sldMasterIdLst>
  <p:notesMasterIdLst>
    <p:notesMasterId r:id="rId12"/>
  </p:notesMasterIdLst>
  <p:sldIdLst>
    <p:sldId id="278" r:id="rId2"/>
    <p:sldId id="276" r:id="rId3"/>
    <p:sldId id="260" r:id="rId4"/>
    <p:sldId id="262" r:id="rId5"/>
    <p:sldId id="266" r:id="rId6"/>
    <p:sldId id="270" r:id="rId7"/>
    <p:sldId id="280" r:id="rId8"/>
    <p:sldId id="274" r:id="rId9"/>
    <p:sldId id="271" r:id="rId10"/>
    <p:sldId id="27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DE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06"/>
    <p:restoredTop sz="94643"/>
  </p:normalViewPr>
  <p:slideViewPr>
    <p:cSldViewPr snapToGrid="0" snapToObjects="1">
      <p:cViewPr>
        <p:scale>
          <a:sx n="90" d="100"/>
          <a:sy n="90" d="100"/>
        </p:scale>
        <p:origin x="84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e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88FC80-C2AD-444B-8872-A0AF3D3452B1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04F43B-AD80-F94C-8F54-788DE164A1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88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D77E9-F003-4799-9A51-CABDFED13B1B}" type="datetime1">
              <a:rPr lang="en-US" smtClean="0"/>
              <a:t>12/27/19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12D6-6874-44D7-A628-78DA8109D1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86" name="Picture Placeholder 585"/>
          <p:cNvSpPr>
            <a:spLocks noGrp="1"/>
          </p:cNvSpPr>
          <p:nvPr userDrawn="1">
            <p:ph type="pic" sz="quarter" idx="13"/>
          </p:nvPr>
        </p:nvSpPr>
        <p:spPr>
          <a:xfrm>
            <a:off x="0" y="0"/>
            <a:ext cx="12192000" cy="32639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97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0172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  <p:sldLayoutId id="2147483824" r:id="rId7"/>
    <p:sldLayoutId id="2147483825" r:id="rId8"/>
    <p:sldLayoutId id="2147483826" r:id="rId9"/>
    <p:sldLayoutId id="2147483827" r:id="rId10"/>
    <p:sldLayoutId id="2147483828" r:id="rId11"/>
    <p:sldLayoutId id="2147483829" r:id="rId1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1" b="-13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27344" y="1433015"/>
            <a:ext cx="64963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CSE 465 - Pattern Recognition and Neural Networking </a:t>
            </a:r>
            <a:endParaRPr lang="en-US" sz="3600" dirty="0">
              <a:ln w="0"/>
              <a:solidFill>
                <a:schemeClr val="accent1">
                  <a:lumMod val="20000"/>
                  <a:lumOff val="8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184943" y="4421875"/>
            <a:ext cx="65372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Talbia Kabir</a:t>
            </a:r>
            <a:br>
              <a:rPr lang="en-US" sz="2800" dirty="0" smtClean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</a:br>
            <a:r>
              <a:rPr lang="en-US" sz="2800" dirty="0" smtClean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ID </a:t>
            </a:r>
            <a:r>
              <a:rPr lang="en-US" sz="2800" dirty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-</a:t>
            </a:r>
            <a:r>
              <a:rPr lang="en-US" sz="2800" dirty="0" smtClean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1521165042</a:t>
            </a:r>
            <a:br>
              <a:rPr lang="en-US" sz="2800" dirty="0" smtClean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</a:br>
            <a:endParaRPr lang="en-US" sz="2800" dirty="0">
              <a:ln w="0"/>
              <a:solidFill>
                <a:schemeClr val="accent1">
                  <a:lumMod val="20000"/>
                  <a:lumOff val="80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87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27E36E8A-6A16-4AA2-AFB5-81412FC4B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0663" y="6256338"/>
            <a:ext cx="2743200" cy="365125"/>
          </a:xfrm>
        </p:spPr>
        <p:txBody>
          <a:bodyPr/>
          <a:lstStyle/>
          <a:p>
            <a:fld id="{6FAC12D6-6874-44D7-A628-78DA8109D10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CFF9FDF-E1F7-4F1B-8E70-D198A00E4B96}"/>
              </a:ext>
            </a:extLst>
          </p:cNvPr>
          <p:cNvSpPr txBox="1"/>
          <p:nvPr/>
        </p:nvSpPr>
        <p:spPr>
          <a:xfrm>
            <a:off x="1118559" y="2805694"/>
            <a:ext cx="9872994" cy="1479509"/>
          </a:xfrm>
          <a:prstGeom prst="rect">
            <a:avLst/>
          </a:prstGeom>
          <a:noFill/>
        </p:spPr>
        <p:txBody>
          <a:bodyPr wrap="square" lIns="36000" tIns="46800" rIns="36000" bIns="46800" rtlCol="0">
            <a:spAutoFit/>
          </a:bodyPr>
          <a:lstStyle/>
          <a:p>
            <a:pPr marL="285750" indent="-285750">
              <a:lnSpc>
                <a:spcPct val="125000"/>
              </a:lnSpc>
              <a:buFont typeface="Wingdings" charset="2"/>
              <a:buChar char="Ø"/>
            </a:pPr>
            <a:r>
              <a:rPr lang="en-US" dirty="0" smtClean="0">
                <a:ea typeface="Times New Roman" charset="0"/>
                <a:cs typeface="Times New Roman" charset="0"/>
              </a:rPr>
              <a:t>Detect characters </a:t>
            </a:r>
            <a:r>
              <a:rPr lang="en-US" dirty="0">
                <a:ea typeface="Times New Roman" charset="0"/>
                <a:cs typeface="Times New Roman" charset="0"/>
              </a:rPr>
              <a:t>from </a:t>
            </a:r>
            <a:r>
              <a:rPr lang="en-US" dirty="0" smtClean="0">
                <a:ea typeface="Times New Roman" charset="0"/>
                <a:cs typeface="Times New Roman" charset="0"/>
              </a:rPr>
              <a:t>movies.</a:t>
            </a:r>
            <a:br>
              <a:rPr lang="en-US" dirty="0" smtClean="0">
                <a:ea typeface="Times New Roman" charset="0"/>
                <a:cs typeface="Times New Roman" charset="0"/>
              </a:rPr>
            </a:br>
            <a:endParaRPr lang="en-US" dirty="0"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125000"/>
              </a:lnSpc>
              <a:buFont typeface="Wingdings" charset="2"/>
              <a:buChar char="Ø"/>
            </a:pPr>
            <a:r>
              <a:rPr lang="en-US" dirty="0" smtClean="0">
                <a:ea typeface="Times New Roman" charset="0"/>
                <a:cs typeface="Times New Roman" charset="0"/>
              </a:rPr>
              <a:t>Track </a:t>
            </a:r>
            <a:r>
              <a:rPr lang="en-US" dirty="0">
                <a:ea typeface="Times New Roman" charset="0"/>
                <a:cs typeface="Times New Roman" charset="0"/>
              </a:rPr>
              <a:t>a certain character from any content like TV show, cinema, </a:t>
            </a:r>
            <a:r>
              <a:rPr lang="en-US" dirty="0" smtClean="0">
                <a:ea typeface="Times New Roman" charset="0"/>
                <a:cs typeface="Times New Roman" charset="0"/>
              </a:rPr>
              <a:t>or </a:t>
            </a:r>
            <a:r>
              <a:rPr lang="en-US" dirty="0">
                <a:ea typeface="Times New Roman" charset="0"/>
                <a:cs typeface="Times New Roman" charset="0"/>
              </a:rPr>
              <a:t>other </a:t>
            </a:r>
            <a:r>
              <a:rPr lang="en-US" dirty="0" smtClean="0">
                <a:ea typeface="Times New Roman" charset="0"/>
                <a:cs typeface="Times New Roman" charset="0"/>
              </a:rPr>
              <a:t>sources </a:t>
            </a:r>
            <a:r>
              <a:rPr lang="en-US" dirty="0">
                <a:ea typeface="Times New Roman" charset="0"/>
                <a:cs typeface="Times New Roman" charset="0"/>
              </a:rPr>
              <a:t>and </a:t>
            </a:r>
            <a:r>
              <a:rPr lang="en-US" dirty="0" smtClean="0">
                <a:ea typeface="Times New Roman" charset="0"/>
                <a:cs typeface="Times New Roman" charset="0"/>
              </a:rPr>
              <a:t>count </a:t>
            </a:r>
            <a:r>
              <a:rPr lang="en-US" dirty="0">
                <a:ea typeface="Times New Roman" charset="0"/>
                <a:cs typeface="Times New Roman" charset="0"/>
              </a:rPr>
              <a:t>how many times the character </a:t>
            </a:r>
            <a:r>
              <a:rPr lang="en-US" dirty="0" smtClean="0">
                <a:ea typeface="Times New Roman" charset="0"/>
                <a:cs typeface="Times New Roman" charset="0"/>
              </a:rPr>
              <a:t>enters in the frame. </a:t>
            </a:r>
            <a:endParaRPr lang="en-US" dirty="0">
              <a:ea typeface="Times New Roman" charset="0"/>
              <a:cs typeface="Times New Roman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53134" y="627797"/>
            <a:ext cx="61278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   FUTURE WORK </a:t>
            </a:r>
            <a:endParaRPr lang="en-US" sz="4000" dirty="0">
              <a:ln w="0"/>
              <a:solidFill>
                <a:schemeClr val="accent1">
                  <a:lumMod val="40000"/>
                  <a:lumOff val="6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507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04" b="26204"/>
          <a:stretch/>
        </p:blipFill>
        <p:spPr/>
      </p:pic>
      <p:sp>
        <p:nvSpPr>
          <p:cNvPr id="6" name="TextBox 5"/>
          <p:cNvSpPr txBox="1"/>
          <p:nvPr/>
        </p:nvSpPr>
        <p:spPr>
          <a:xfrm>
            <a:off x="614150" y="4086603"/>
            <a:ext cx="111502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 “</a:t>
            </a:r>
            <a:r>
              <a:rPr lang="en-US" sz="3600" dirty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Automatic Character Identification </a:t>
            </a:r>
            <a:r>
              <a:rPr lang="en-US" sz="3600" dirty="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System From Video”</a:t>
            </a:r>
            <a:endParaRPr lang="en-US" sz="3600" dirty="0">
              <a:ln w="0"/>
              <a:solidFill>
                <a:schemeClr val="accent1">
                  <a:lumMod val="40000"/>
                  <a:lumOff val="6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sz="2400" dirty="0" smtClean="0">
              <a:solidFill>
                <a:srgbClr val="42DEC1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sz="2400" dirty="0">
              <a:solidFill>
                <a:srgbClr val="42DEC1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2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		       Based on: Convolutional Neural Network (CNN)</a:t>
            </a:r>
            <a:endParaRPr lang="en-US" sz="2400" dirty="0">
              <a:solidFill>
                <a:schemeClr val="accent1">
                  <a:lumMod val="40000"/>
                  <a:lumOff val="60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5076967" y="6127845"/>
            <a:ext cx="1678675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667534" y="6305266"/>
            <a:ext cx="2497541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1527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CC11688A-A44D-417F-9D43-DE4652567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5675" y="6143625"/>
            <a:ext cx="557214" cy="377825"/>
          </a:xfrm>
        </p:spPr>
        <p:txBody>
          <a:bodyPr/>
          <a:lstStyle/>
          <a:p>
            <a:fld id="{6FAC12D6-6874-44D7-A628-78DA8109D10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EBC3495-FDA6-4847-B37C-96141860D74A}"/>
              </a:ext>
            </a:extLst>
          </p:cNvPr>
          <p:cNvSpPr txBox="1"/>
          <p:nvPr/>
        </p:nvSpPr>
        <p:spPr>
          <a:xfrm>
            <a:off x="871538" y="2243138"/>
            <a:ext cx="10758488" cy="3941721"/>
          </a:xfrm>
          <a:prstGeom prst="rect">
            <a:avLst/>
          </a:prstGeom>
          <a:noFill/>
        </p:spPr>
        <p:txBody>
          <a:bodyPr wrap="square" lIns="36000" tIns="46800" rIns="36000" bIns="4680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2000" dirty="0">
                <a:cs typeface="Times New Roman" panose="02020603050405020304" pitchFamily="18" charset="0"/>
              </a:rPr>
              <a:t>This work aims to realize a recognition system for a software engine that will automatically detect character using </a:t>
            </a:r>
            <a:r>
              <a:rPr lang="en-US" sz="2000" dirty="0" smtClean="0">
                <a:cs typeface="Times New Roman" panose="02020603050405020304" pitchFamily="18" charset="0"/>
              </a:rPr>
              <a:t>Convolutional </a:t>
            </a:r>
            <a:r>
              <a:rPr lang="en-US" sz="2000" dirty="0">
                <a:cs typeface="Times New Roman" panose="02020603050405020304" pitchFamily="18" charset="0"/>
              </a:rPr>
              <a:t>Neural Networks (CNNs) from a video content. </a:t>
            </a:r>
            <a:r>
              <a:rPr lang="en-US" sz="2000" dirty="0" smtClean="0">
                <a:cs typeface="Times New Roman" panose="02020603050405020304" pitchFamily="18" charset="0"/>
              </a:rPr>
              <a:t>This </a:t>
            </a:r>
            <a:r>
              <a:rPr lang="en-US" sz="2000" dirty="0">
                <a:cs typeface="Times New Roman" panose="02020603050405020304" pitchFamily="18" charset="0"/>
              </a:rPr>
              <a:t>system actually includes tracking a certain character from any content like TV show, cinema, or any other source and to count how many times the character is in frames. </a:t>
            </a:r>
            <a:r>
              <a:rPr lang="en-US" sz="2000" dirty="0" smtClean="0">
                <a:cs typeface="Times New Roman" panose="02020603050405020304" pitchFamily="18" charset="0"/>
              </a:rPr>
              <a:t>The main part of the work is: </a:t>
            </a:r>
          </a:p>
          <a:p>
            <a:pPr>
              <a:lnSpc>
                <a:spcPct val="125000"/>
              </a:lnSpc>
            </a:pPr>
            <a:endParaRPr lang="en-US" sz="2000" dirty="0" smtClean="0">
              <a:cs typeface="Times New Roman" panose="02020603050405020304" pitchFamily="18" charset="0"/>
            </a:endParaRPr>
          </a:p>
          <a:p>
            <a:pPr marL="342900" indent="-342900">
              <a:lnSpc>
                <a:spcPct val="125000"/>
              </a:lnSpc>
              <a:buFont typeface="Wingdings" charset="2"/>
              <a:buChar char="Ø"/>
            </a:pPr>
            <a:r>
              <a:rPr lang="en-US" sz="2000" dirty="0">
                <a:cs typeface="Times New Roman" panose="02020603050405020304" pitchFamily="18" charset="0"/>
              </a:rPr>
              <a:t>D</a:t>
            </a:r>
            <a:r>
              <a:rPr lang="en-US" sz="2000" dirty="0" smtClean="0">
                <a:cs typeface="Times New Roman" panose="02020603050405020304" pitchFamily="18" charset="0"/>
              </a:rPr>
              <a:t>etecting </a:t>
            </a:r>
            <a:r>
              <a:rPr lang="en-US" sz="2000" dirty="0">
                <a:cs typeface="Times New Roman" panose="02020603050405020304" pitchFamily="18" charset="0"/>
              </a:rPr>
              <a:t>and </a:t>
            </a:r>
            <a:r>
              <a:rPr lang="en-US" sz="2000" dirty="0" smtClean="0">
                <a:cs typeface="Times New Roman" panose="02020603050405020304" pitchFamily="18" charset="0"/>
              </a:rPr>
              <a:t>identifying characters </a:t>
            </a:r>
            <a:r>
              <a:rPr lang="en-US" sz="2000" dirty="0">
                <a:cs typeface="Times New Roman" panose="02020603050405020304" pitchFamily="18" charset="0"/>
              </a:rPr>
              <a:t>from any </a:t>
            </a:r>
            <a:r>
              <a:rPr lang="en-US" sz="2000" dirty="0" smtClean="0">
                <a:cs typeface="Times New Roman" panose="02020603050405020304" pitchFamily="18" charset="0"/>
              </a:rPr>
              <a:t>videos or movies</a:t>
            </a:r>
          </a:p>
          <a:p>
            <a:pPr marL="342900" indent="-342900">
              <a:lnSpc>
                <a:spcPct val="125000"/>
              </a:lnSpc>
              <a:buFont typeface="Wingdings" charset="2"/>
              <a:buChar char="Ø"/>
            </a:pPr>
            <a:r>
              <a:rPr lang="en-US" sz="2000" dirty="0" smtClean="0">
                <a:cs typeface="Times New Roman" panose="02020603050405020304" pitchFamily="18" charset="0"/>
              </a:rPr>
              <a:t>Tracking </a:t>
            </a:r>
            <a:r>
              <a:rPr lang="en-US" sz="2000" dirty="0">
                <a:cs typeface="Times New Roman" panose="02020603050405020304" pitchFamily="18" charset="0"/>
              </a:rPr>
              <a:t>and clustering </a:t>
            </a:r>
            <a:r>
              <a:rPr lang="en-US" sz="2000" dirty="0" smtClean="0">
                <a:cs typeface="Times New Roman" panose="02020603050405020304" pitchFamily="18" charset="0"/>
              </a:rPr>
              <a:t>faces from videos and extracting names from script</a:t>
            </a:r>
          </a:p>
          <a:p>
            <a:pPr marL="342900" indent="-342900">
              <a:lnSpc>
                <a:spcPct val="125000"/>
              </a:lnSpc>
              <a:buFont typeface="Wingdings" charset="2"/>
              <a:buChar char="Ø"/>
            </a:pPr>
            <a:r>
              <a:rPr lang="en-US" sz="2000" dirty="0" smtClean="0">
                <a:cs typeface="Times New Roman" panose="02020603050405020304" pitchFamily="18" charset="0"/>
              </a:rPr>
              <a:t>Counting how many times a character is entering in the frame </a:t>
            </a:r>
          </a:p>
          <a:p>
            <a:pPr marL="342900" indent="-342900">
              <a:lnSpc>
                <a:spcPct val="125000"/>
              </a:lnSpc>
              <a:buFont typeface="Wingdings" charset="2"/>
              <a:buChar char="Ø"/>
            </a:pPr>
            <a:endParaRPr lang="en-US" sz="2000" dirty="0" smtClean="0">
              <a:cs typeface="Times New Roman" panose="02020603050405020304" pitchFamily="18" charset="0"/>
            </a:endParaRPr>
          </a:p>
          <a:p>
            <a:pPr marL="342900" indent="-342900">
              <a:lnSpc>
                <a:spcPct val="125000"/>
              </a:lnSpc>
              <a:buFont typeface="Wingdings" charset="2"/>
              <a:buChar char="Ø"/>
            </a:pPr>
            <a:endParaRPr lang="en-US" sz="2000" dirty="0"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30305" y="705048"/>
            <a:ext cx="6297283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n w="0">
                  <a:solidFill>
                    <a:schemeClr val="tx1"/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     </a:t>
            </a:r>
            <a:r>
              <a:rPr lang="en-US" sz="4000" dirty="0" smtClean="0">
                <a:ln w="0">
                  <a:noFill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DESCRIPTION</a:t>
            </a:r>
            <a:r>
              <a:rPr lang="en-US" sz="4000" dirty="0" smtClean="0">
                <a:ln w="0">
                  <a:solidFill>
                    <a:schemeClr val="tx1"/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    </a:t>
            </a:r>
            <a:endParaRPr lang="en-US" sz="4000" dirty="0">
              <a:ln w="0">
                <a:solidFill>
                  <a:schemeClr val="tx1"/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909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99C5F7B3-0DA0-4B30-9D81-8E01DBAD3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36927" y="6224321"/>
            <a:ext cx="519744" cy="365125"/>
          </a:xfrm>
        </p:spPr>
        <p:txBody>
          <a:bodyPr/>
          <a:lstStyle/>
          <a:p>
            <a:fld id="{6FAC12D6-6874-44D7-A628-78DA8109D10F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9934D8D-DAB0-4C23-AE58-28E322198715}"/>
              </a:ext>
            </a:extLst>
          </p:cNvPr>
          <p:cNvSpPr txBox="1"/>
          <p:nvPr/>
        </p:nvSpPr>
        <p:spPr>
          <a:xfrm>
            <a:off x="585787" y="885828"/>
            <a:ext cx="10958512" cy="4749635"/>
          </a:xfrm>
          <a:prstGeom prst="rect">
            <a:avLst/>
          </a:prstGeom>
          <a:noFill/>
        </p:spPr>
        <p:txBody>
          <a:bodyPr wrap="square" lIns="36000" tIns="46800" rIns="36000" bIns="46800" rtlCol="0">
            <a:spAutoFit/>
          </a:bodyPr>
          <a:lstStyle/>
          <a:p>
            <a:pPr marL="342900" indent="-342900">
              <a:lnSpc>
                <a:spcPct val="125000"/>
              </a:lnSpc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5000"/>
              </a:lnSpc>
            </a:pPr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lnSpc>
                <a:spcPct val="125000"/>
              </a:lnSpc>
            </a:pPr>
            <a:r>
              <a:rPr lang="en-US" dirty="0" smtClean="0">
                <a:ea typeface="Times New Roman" charset="0"/>
                <a:cs typeface="Times New Roman" charset="0"/>
              </a:rPr>
              <a:t>The </a:t>
            </a:r>
            <a:r>
              <a:rPr lang="en-US" dirty="0">
                <a:ea typeface="Times New Roman" charset="0"/>
                <a:cs typeface="Times New Roman" charset="0"/>
              </a:rPr>
              <a:t>face recognition system generally involves two stages</a:t>
            </a:r>
            <a:r>
              <a:rPr lang="en-US" dirty="0" smtClean="0">
                <a:ea typeface="Times New Roman" charset="0"/>
                <a:cs typeface="Times New Roman" charset="0"/>
              </a:rPr>
              <a:t>:</a:t>
            </a:r>
            <a:br>
              <a:rPr lang="en-US" dirty="0" smtClean="0">
                <a:ea typeface="Times New Roman" charset="0"/>
                <a:cs typeface="Times New Roman" charset="0"/>
              </a:rPr>
            </a:br>
            <a:endParaRPr lang="en-US" sz="2000" dirty="0">
              <a:ea typeface="Times New Roman" charset="0"/>
              <a:cs typeface="Times New Roman" charset="0"/>
            </a:endParaRPr>
          </a:p>
          <a:p>
            <a:pPr marL="342900" indent="-342900">
              <a:lnSpc>
                <a:spcPct val="125000"/>
              </a:lnSpc>
              <a:buFont typeface="Wingdings" charset="2"/>
              <a:buChar char="Ø"/>
            </a:pPr>
            <a:r>
              <a:rPr lang="en-US" sz="2000" b="1" dirty="0" smtClean="0">
                <a:ea typeface="Times New Roman" charset="0"/>
                <a:cs typeface="Times New Roman" charset="0"/>
              </a:rPr>
              <a:t>Face </a:t>
            </a:r>
            <a:r>
              <a:rPr lang="en-US" sz="2000" b="1" dirty="0">
                <a:ea typeface="Times New Roman" charset="0"/>
                <a:cs typeface="Times New Roman" charset="0"/>
              </a:rPr>
              <a:t>Detection </a:t>
            </a:r>
            <a:r>
              <a:rPr lang="en-US" sz="2000" dirty="0">
                <a:ea typeface="Times New Roman" charset="0"/>
                <a:cs typeface="Times New Roman" charset="0"/>
              </a:rPr>
              <a:t>– </a:t>
            </a:r>
            <a:r>
              <a:rPr lang="en-US" dirty="0">
                <a:ea typeface="Times New Roman" charset="0"/>
                <a:cs typeface="Times New Roman" charset="0"/>
              </a:rPr>
              <a:t>where the input image is searched to find any face, then image processing cleans up the facial image for easier </a:t>
            </a:r>
            <a:r>
              <a:rPr lang="en-US" dirty="0" smtClean="0">
                <a:ea typeface="Times New Roman" charset="0"/>
                <a:cs typeface="Times New Roman" charset="0"/>
              </a:rPr>
              <a:t>recognition.</a:t>
            </a:r>
            <a:endParaRPr lang="en-US" sz="2000" b="1" dirty="0" smtClean="0">
              <a:ea typeface="Times New Roman" charset="0"/>
              <a:cs typeface="Times New Roman" charset="0"/>
            </a:endParaRPr>
          </a:p>
          <a:p>
            <a:pPr marL="342900" indent="-342900">
              <a:lnSpc>
                <a:spcPct val="125000"/>
              </a:lnSpc>
              <a:buFont typeface="Wingdings" charset="2"/>
              <a:buChar char="Ø"/>
            </a:pPr>
            <a:r>
              <a:rPr lang="en-US" sz="2000" b="1" dirty="0" smtClean="0">
                <a:ea typeface="Times New Roman" charset="0"/>
                <a:cs typeface="Times New Roman" charset="0"/>
              </a:rPr>
              <a:t>Face </a:t>
            </a:r>
            <a:r>
              <a:rPr lang="en-US" sz="2000" b="1" dirty="0">
                <a:ea typeface="Times New Roman" charset="0"/>
                <a:cs typeface="Times New Roman" charset="0"/>
              </a:rPr>
              <a:t>Recognition </a:t>
            </a:r>
            <a:r>
              <a:rPr lang="en-US" b="1" dirty="0">
                <a:ea typeface="Times New Roman" charset="0"/>
                <a:cs typeface="Times New Roman" charset="0"/>
              </a:rPr>
              <a:t>– </a:t>
            </a:r>
            <a:r>
              <a:rPr lang="en-US" dirty="0">
                <a:ea typeface="Times New Roman" charset="0"/>
                <a:cs typeface="Times New Roman" charset="0"/>
              </a:rPr>
              <a:t>where the detected and processed face is compared to the database of known faces to decide who that person </a:t>
            </a:r>
            <a:r>
              <a:rPr lang="en-US" dirty="0" smtClean="0">
                <a:ea typeface="Times New Roman" charset="0"/>
                <a:cs typeface="Times New Roman" charset="0"/>
              </a:rPr>
              <a:t>is.</a:t>
            </a:r>
          </a:p>
          <a:p>
            <a:pPr>
              <a:lnSpc>
                <a:spcPct val="125000"/>
              </a:lnSpc>
            </a:pPr>
            <a:endParaRPr lang="en-US" sz="20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lnSpc>
                <a:spcPct val="125000"/>
              </a:lnSpc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25000"/>
              </a:lnSpc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25000"/>
              </a:lnSpc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25000"/>
              </a:lnSpc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47488" y="498983"/>
            <a:ext cx="76257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FACE RECOGNITION SYSTEM</a:t>
            </a:r>
            <a:endParaRPr lang="en-US" sz="4000" dirty="0">
              <a:ln w="0"/>
              <a:solidFill>
                <a:schemeClr val="accent1">
                  <a:lumMod val="40000"/>
                  <a:lumOff val="6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49" y="3711177"/>
            <a:ext cx="7439025" cy="2789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347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99C5F7B3-0DA0-4B30-9D81-8E01DBAD3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36927" y="6224321"/>
            <a:ext cx="519744" cy="365125"/>
          </a:xfrm>
        </p:spPr>
        <p:txBody>
          <a:bodyPr/>
          <a:lstStyle/>
          <a:p>
            <a:fld id="{6FAC12D6-6874-44D7-A628-78DA8109D10F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9934D8D-DAB0-4C23-AE58-28E322198715}"/>
              </a:ext>
            </a:extLst>
          </p:cNvPr>
          <p:cNvSpPr txBox="1"/>
          <p:nvPr/>
        </p:nvSpPr>
        <p:spPr>
          <a:xfrm>
            <a:off x="812823" y="1627970"/>
            <a:ext cx="10716975" cy="5049717"/>
          </a:xfrm>
          <a:prstGeom prst="rect">
            <a:avLst/>
          </a:prstGeom>
          <a:noFill/>
        </p:spPr>
        <p:txBody>
          <a:bodyPr wrap="square" lIns="36000" tIns="46800" rIns="36000" bIns="46800" rtlCol="0">
            <a:spAutoFit/>
          </a:bodyPr>
          <a:lstStyle/>
          <a:p>
            <a:pPr marL="285750" indent="-285750" fontAlgn="base">
              <a:buFont typeface="Wingdings" charset="2"/>
              <a:buChar char="q"/>
            </a:pPr>
            <a:r>
              <a:rPr lang="en-US" dirty="0" smtClean="0">
                <a:ea typeface="Times New Roman" charset="0"/>
                <a:cs typeface="Times New Roman" charset="0"/>
              </a:rPr>
              <a:t>For the face </a:t>
            </a:r>
            <a:r>
              <a:rPr lang="en-US" dirty="0">
                <a:ea typeface="Times New Roman" charset="0"/>
                <a:cs typeface="Times New Roman" charset="0"/>
              </a:rPr>
              <a:t>recognition in both images and video </a:t>
            </a:r>
            <a:r>
              <a:rPr lang="en-US" dirty="0" smtClean="0">
                <a:ea typeface="Times New Roman" charset="0"/>
                <a:cs typeface="Times New Roman" charset="0"/>
              </a:rPr>
              <a:t>streams, the libraries I have used:</a:t>
            </a:r>
          </a:p>
          <a:p>
            <a:pPr marL="457200" indent="-457200">
              <a:buFont typeface="Wingdings" charset="2"/>
              <a:buChar char="Ø"/>
            </a:pPr>
            <a:r>
              <a:rPr lang="en-US" b="1" dirty="0" smtClean="0"/>
              <a:t>NumPy</a:t>
            </a:r>
            <a:endParaRPr lang="en-US" b="1" dirty="0"/>
          </a:p>
          <a:p>
            <a:pPr marL="457200" indent="-457200">
              <a:buFont typeface="Wingdings" charset="2"/>
              <a:buChar char="Ø"/>
            </a:pPr>
            <a:r>
              <a:rPr lang="en-US" b="1" dirty="0" smtClean="0"/>
              <a:t>Pandas</a:t>
            </a:r>
            <a:endParaRPr lang="en-US" b="1" dirty="0"/>
          </a:p>
          <a:p>
            <a:pPr marL="457200" indent="-457200">
              <a:buFont typeface="Wingdings" charset="2"/>
              <a:buChar char="Ø"/>
            </a:pPr>
            <a:r>
              <a:rPr lang="en-US" b="1" dirty="0" smtClean="0"/>
              <a:t>Matplotlib</a:t>
            </a:r>
            <a:endParaRPr lang="en-US" b="1" dirty="0"/>
          </a:p>
          <a:p>
            <a:pPr marL="457200" indent="-457200">
              <a:buFont typeface="Wingdings" charset="2"/>
              <a:buChar char="Ø"/>
            </a:pPr>
            <a:r>
              <a:rPr lang="en-US" b="1" dirty="0" smtClean="0"/>
              <a:t>Keras</a:t>
            </a:r>
            <a:endParaRPr lang="en-US" b="1" dirty="0"/>
          </a:p>
          <a:p>
            <a:pPr marL="457200" indent="-457200">
              <a:buFont typeface="Wingdings" charset="2"/>
              <a:buChar char="Ø"/>
            </a:pPr>
            <a:r>
              <a:rPr lang="en-US" b="1" dirty="0" smtClean="0"/>
              <a:t>Skimage</a:t>
            </a:r>
            <a:endParaRPr lang="en-US" b="1" dirty="0"/>
          </a:p>
          <a:p>
            <a:pPr marL="457200" indent="-457200">
              <a:buFont typeface="Wingdings" charset="2"/>
              <a:buChar char="Ø"/>
            </a:pPr>
            <a:r>
              <a:rPr lang="en-US" b="1" dirty="0" smtClean="0"/>
              <a:t>OpenCV</a:t>
            </a:r>
            <a:endParaRPr lang="en-US" dirty="0">
              <a:ea typeface="Times New Roman" charset="0"/>
              <a:cs typeface="Times New Roman" charset="0"/>
            </a:endParaRPr>
          </a:p>
          <a:p>
            <a:pPr fontAlgn="base"/>
            <a:endParaRPr lang="en-US" sz="2000" dirty="0">
              <a:ea typeface="Times New Roman" charset="0"/>
              <a:cs typeface="Times New Roman" charset="0"/>
            </a:endParaRPr>
          </a:p>
          <a:p>
            <a:pPr marL="285750" indent="-285750" fontAlgn="base">
              <a:buFont typeface="Wingdings" charset="2"/>
              <a:buChar char="q"/>
            </a:pPr>
            <a:r>
              <a:rPr lang="en-US" dirty="0">
                <a:ea typeface="Times New Roman" charset="0"/>
                <a:cs typeface="Times New Roman" charset="0"/>
              </a:rPr>
              <a:t>T</a:t>
            </a:r>
            <a:r>
              <a:rPr lang="en-US" dirty="0" smtClean="0">
                <a:ea typeface="Times New Roman" charset="0"/>
                <a:cs typeface="Times New Roman" charset="0"/>
              </a:rPr>
              <a:t>o </a:t>
            </a:r>
            <a:r>
              <a:rPr lang="en-US" dirty="0">
                <a:ea typeface="Times New Roman" charset="0"/>
                <a:cs typeface="Times New Roman" charset="0"/>
              </a:rPr>
              <a:t>perform face recognition with Python and </a:t>
            </a:r>
            <a:r>
              <a:rPr lang="en-US" dirty="0" smtClean="0">
                <a:ea typeface="Times New Roman" charset="0"/>
                <a:cs typeface="Times New Roman" charset="0"/>
              </a:rPr>
              <a:t>OpenCV, I used </a:t>
            </a:r>
            <a:r>
              <a:rPr lang="en-US" dirty="0">
                <a:ea typeface="Times New Roman" charset="0"/>
                <a:cs typeface="Times New Roman" charset="0"/>
              </a:rPr>
              <a:t>two additional </a:t>
            </a:r>
            <a:r>
              <a:rPr lang="en-US" dirty="0" smtClean="0">
                <a:ea typeface="Times New Roman" charset="0"/>
                <a:cs typeface="Times New Roman" charset="0"/>
              </a:rPr>
              <a:t>libraries:</a:t>
            </a:r>
          </a:p>
          <a:p>
            <a:pPr marL="285750" indent="-285750" fontAlgn="base">
              <a:buFont typeface="Wingdings" charset="2"/>
              <a:buChar char="Ø"/>
            </a:pPr>
            <a:r>
              <a:rPr lang="en-US" dirty="0" smtClean="0">
                <a:ea typeface="Times New Roman" charset="0"/>
                <a:cs typeface="Times New Roman" charset="0"/>
              </a:rPr>
              <a:t>The </a:t>
            </a:r>
            <a:r>
              <a:rPr lang="en-US" b="1" dirty="0" smtClean="0">
                <a:ea typeface="Times New Roman" charset="0"/>
                <a:cs typeface="Times New Roman" charset="0"/>
              </a:rPr>
              <a:t>Dlib</a:t>
            </a:r>
            <a:r>
              <a:rPr lang="en-US" dirty="0" smtClean="0">
                <a:ea typeface="Times New Roman" charset="0"/>
                <a:cs typeface="Times New Roman" charset="0"/>
              </a:rPr>
              <a:t> library contains implementation </a:t>
            </a:r>
            <a:r>
              <a:rPr lang="en-US" dirty="0">
                <a:ea typeface="Times New Roman" charset="0"/>
                <a:cs typeface="Times New Roman" charset="0"/>
              </a:rPr>
              <a:t>of “deep metric learning” </a:t>
            </a:r>
            <a:r>
              <a:rPr lang="en-US" dirty="0" smtClean="0">
                <a:ea typeface="Times New Roman" charset="0"/>
                <a:cs typeface="Times New Roman" charset="0"/>
              </a:rPr>
              <a:t>to </a:t>
            </a:r>
            <a:r>
              <a:rPr lang="en-US" dirty="0">
                <a:ea typeface="Times New Roman" charset="0"/>
                <a:cs typeface="Times New Roman" charset="0"/>
              </a:rPr>
              <a:t>construct </a:t>
            </a:r>
            <a:r>
              <a:rPr lang="en-US" dirty="0" smtClean="0">
                <a:ea typeface="Times New Roman" charset="0"/>
                <a:cs typeface="Times New Roman" charset="0"/>
              </a:rPr>
              <a:t>face </a:t>
            </a:r>
            <a:r>
              <a:rPr lang="en-US" dirty="0">
                <a:ea typeface="Times New Roman" charset="0"/>
                <a:cs typeface="Times New Roman" charset="0"/>
              </a:rPr>
              <a:t>embeddings used for the actual recognition </a:t>
            </a:r>
            <a:r>
              <a:rPr lang="en-US" dirty="0" smtClean="0">
                <a:ea typeface="Times New Roman" charset="0"/>
                <a:cs typeface="Times New Roman" charset="0"/>
              </a:rPr>
              <a:t>process.</a:t>
            </a:r>
            <a:endParaRPr lang="en-US" dirty="0">
              <a:ea typeface="Times New Roman" charset="0"/>
              <a:cs typeface="Times New Roman" charset="0"/>
            </a:endParaRPr>
          </a:p>
          <a:p>
            <a:pPr marL="285750" indent="-285750" fontAlgn="base">
              <a:buFont typeface="Wingdings" charset="2"/>
              <a:buChar char="Ø"/>
            </a:pPr>
            <a:r>
              <a:rPr lang="en-US" dirty="0" smtClean="0">
                <a:ea typeface="Times New Roman" charset="0"/>
                <a:cs typeface="Times New Roman" charset="0"/>
              </a:rPr>
              <a:t>The</a:t>
            </a:r>
            <a:r>
              <a:rPr lang="en-US" dirty="0">
                <a:ea typeface="Times New Roman" charset="0"/>
                <a:cs typeface="Times New Roman" charset="0"/>
              </a:rPr>
              <a:t> </a:t>
            </a:r>
            <a:r>
              <a:rPr lang="en-US" b="1" dirty="0">
                <a:ea typeface="Times New Roman" charset="0"/>
                <a:cs typeface="Times New Roman" charset="0"/>
              </a:rPr>
              <a:t>Face_Recognition</a:t>
            </a:r>
            <a:r>
              <a:rPr lang="en-US" dirty="0">
                <a:ea typeface="Times New Roman" charset="0"/>
                <a:cs typeface="Times New Roman" charset="0"/>
              </a:rPr>
              <a:t> </a:t>
            </a:r>
            <a:r>
              <a:rPr lang="en-US" dirty="0" smtClean="0">
                <a:ea typeface="Times New Roman" charset="0"/>
                <a:cs typeface="Times New Roman" charset="0"/>
              </a:rPr>
              <a:t>library wraps</a:t>
            </a:r>
            <a:r>
              <a:rPr lang="en-US" dirty="0">
                <a:ea typeface="Times New Roman" charset="0"/>
                <a:cs typeface="Times New Roman" charset="0"/>
              </a:rPr>
              <a:t> around dlib’s facial recognition functionality </a:t>
            </a:r>
            <a:r>
              <a:rPr lang="en-US" dirty="0" smtClean="0">
                <a:ea typeface="Times New Roman" charset="0"/>
                <a:cs typeface="Times New Roman" charset="0"/>
              </a:rPr>
              <a:t>that makes </a:t>
            </a:r>
            <a:r>
              <a:rPr lang="en-US" dirty="0">
                <a:ea typeface="Times New Roman" charset="0"/>
                <a:cs typeface="Times New Roman" charset="0"/>
              </a:rPr>
              <a:t>it easier to work with.</a:t>
            </a:r>
          </a:p>
          <a:p>
            <a:pPr fontAlgn="base"/>
            <a:endParaRPr lang="en-US" dirty="0" smtClean="0">
              <a:ea typeface="Times New Roman" charset="0"/>
              <a:cs typeface="Times New Roman" charset="0"/>
            </a:endParaRPr>
          </a:p>
          <a:p>
            <a:pPr marL="285750" indent="-285750" fontAlgn="base">
              <a:buFont typeface="Wingdings" charset="2"/>
              <a:buChar char="q"/>
            </a:pPr>
            <a:r>
              <a:rPr lang="en-US" dirty="0" smtClean="0">
                <a:ea typeface="Times New Roman" charset="0"/>
                <a:cs typeface="Times New Roman" charset="0"/>
              </a:rPr>
              <a:t>Dataset</a:t>
            </a:r>
            <a:endParaRPr lang="en-US" dirty="0">
              <a:ea typeface="Times New Roman" charset="0"/>
              <a:cs typeface="Times New Roman" charset="0"/>
            </a:endParaRPr>
          </a:p>
          <a:p>
            <a:pPr marL="285750" indent="-285750" fontAlgn="base">
              <a:buFont typeface="Wingdings" charset="2"/>
              <a:buChar char="Ø"/>
            </a:pPr>
            <a:r>
              <a:rPr lang="en-US" dirty="0" smtClean="0">
                <a:ea typeface="Times New Roman" charset="0"/>
                <a:cs typeface="Times New Roman" charset="0"/>
              </a:rPr>
              <a:t>The face </a:t>
            </a:r>
            <a:r>
              <a:rPr lang="en-US" dirty="0">
                <a:ea typeface="Times New Roman" charset="0"/>
                <a:cs typeface="Times New Roman" charset="0"/>
              </a:rPr>
              <a:t>recognition dataset was created programmatically with </a:t>
            </a:r>
            <a:r>
              <a:rPr lang="en-US" b="1" dirty="0">
                <a:ea typeface="Times New Roman" charset="0"/>
                <a:cs typeface="Times New Roman" charset="0"/>
              </a:rPr>
              <a:t>Python</a:t>
            </a:r>
            <a:r>
              <a:rPr lang="en-US" dirty="0">
                <a:ea typeface="Times New Roman" charset="0"/>
                <a:cs typeface="Times New Roman" charset="0"/>
              </a:rPr>
              <a:t> and the </a:t>
            </a:r>
            <a:r>
              <a:rPr lang="en-US" b="1" dirty="0">
                <a:ea typeface="Times New Roman" charset="0"/>
                <a:cs typeface="Times New Roman" charset="0"/>
              </a:rPr>
              <a:t>Bing Image Search API</a:t>
            </a:r>
            <a:r>
              <a:rPr lang="en-US" dirty="0">
                <a:ea typeface="Times New Roman" charset="0"/>
                <a:cs typeface="Times New Roman" charset="0"/>
              </a:rPr>
              <a:t>.</a:t>
            </a:r>
          </a:p>
          <a:p>
            <a:pPr fontAlgn="base"/>
            <a:endParaRPr lang="en-US" sz="3200" dirty="0">
              <a:ea typeface="Times New Roman" charset="0"/>
              <a:cs typeface="Times New Roman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61701" y="493248"/>
            <a:ext cx="72026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	</a:t>
            </a:r>
            <a:r>
              <a:rPr lang="en-US" sz="400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	LIBRARIES</a:t>
            </a:r>
            <a:endParaRPr lang="en-US" sz="4000" dirty="0">
              <a:ln w="0"/>
              <a:solidFill>
                <a:schemeClr val="accent1">
                  <a:lumMod val="40000"/>
                  <a:lumOff val="6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7482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E11654B2-B3C2-4D76-81E6-6708161A8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87113" y="6172200"/>
            <a:ext cx="600074" cy="463552"/>
          </a:xfrm>
        </p:spPr>
        <p:txBody>
          <a:bodyPr/>
          <a:lstStyle/>
          <a:p>
            <a:fld id="{6FAC12D6-6874-44D7-A628-78DA8109D10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1D8E83B-BBA5-43A3-B185-F3A44C3B9A0B}"/>
              </a:ext>
            </a:extLst>
          </p:cNvPr>
          <p:cNvSpPr txBox="1"/>
          <p:nvPr/>
        </p:nvSpPr>
        <p:spPr>
          <a:xfrm>
            <a:off x="848049" y="1568899"/>
            <a:ext cx="10639607" cy="1202510"/>
          </a:xfrm>
          <a:prstGeom prst="rect">
            <a:avLst/>
          </a:prstGeom>
          <a:noFill/>
        </p:spPr>
        <p:txBody>
          <a:bodyPr wrap="square" lIns="36000" tIns="46800" rIns="36000" bIns="46800" rtlCol="0">
            <a:spAutoFit/>
          </a:bodyPr>
          <a:lstStyle/>
          <a:p>
            <a:pPr fontAlgn="base"/>
            <a:r>
              <a:rPr lang="en-US" dirty="0" smtClean="0">
                <a:ea typeface="Times New Roman" charset="0"/>
                <a:cs typeface="Times New Roman" charset="0"/>
              </a:rPr>
              <a:t>Before</a:t>
            </a:r>
            <a:r>
              <a:rPr lang="en-US" dirty="0">
                <a:ea typeface="Times New Roman" charset="0"/>
                <a:cs typeface="Times New Roman" charset="0"/>
              </a:rPr>
              <a:t> </a:t>
            </a:r>
            <a:r>
              <a:rPr lang="en-US" i="1" dirty="0" smtClean="0">
                <a:ea typeface="Times New Roman" charset="0"/>
                <a:cs typeface="Times New Roman" charset="0"/>
              </a:rPr>
              <a:t>encoding</a:t>
            </a:r>
            <a:r>
              <a:rPr lang="en-US" dirty="0">
                <a:ea typeface="Times New Roman" charset="0"/>
                <a:cs typeface="Times New Roman" charset="0"/>
              </a:rPr>
              <a:t> faces in </a:t>
            </a:r>
            <a:r>
              <a:rPr lang="en-US" dirty="0" smtClean="0">
                <a:ea typeface="Times New Roman" charset="0"/>
                <a:cs typeface="Times New Roman" charset="0"/>
              </a:rPr>
              <a:t>images, first I needed </a:t>
            </a:r>
            <a:r>
              <a:rPr lang="en-US" dirty="0">
                <a:ea typeface="Times New Roman" charset="0"/>
                <a:cs typeface="Times New Roman" charset="0"/>
              </a:rPr>
              <a:t>to </a:t>
            </a:r>
            <a:r>
              <a:rPr lang="en-US" i="1" dirty="0">
                <a:ea typeface="Times New Roman" charset="0"/>
                <a:cs typeface="Times New Roman" charset="0"/>
              </a:rPr>
              <a:t>detect</a:t>
            </a:r>
            <a:r>
              <a:rPr lang="en-US" dirty="0">
                <a:ea typeface="Times New Roman" charset="0"/>
                <a:cs typeface="Times New Roman" charset="0"/>
              </a:rPr>
              <a:t> them. T</a:t>
            </a:r>
            <a:r>
              <a:rPr lang="en-US" dirty="0" smtClean="0">
                <a:ea typeface="Times New Roman" charset="0"/>
                <a:cs typeface="Times New Roman" charset="0"/>
              </a:rPr>
              <a:t>wo </a:t>
            </a:r>
            <a:r>
              <a:rPr lang="en-US" dirty="0">
                <a:ea typeface="Times New Roman" charset="0"/>
                <a:cs typeface="Times New Roman" charset="0"/>
              </a:rPr>
              <a:t>face detection methods include either </a:t>
            </a:r>
            <a:r>
              <a:rPr lang="en-US" dirty="0" smtClean="0">
                <a:ea typeface="Times New Roman" charset="0"/>
                <a:cs typeface="Times New Roman" charset="0"/>
              </a:rPr>
              <a:t>HOG (</a:t>
            </a:r>
            <a:r>
              <a:rPr lang="en-US" dirty="0">
                <a:ea typeface="Times New Roman" charset="0"/>
                <a:cs typeface="Times New Roman" charset="0"/>
              </a:rPr>
              <a:t>H</a:t>
            </a:r>
            <a:r>
              <a:rPr lang="en-US" dirty="0" smtClean="0">
                <a:ea typeface="Times New Roman" charset="0"/>
                <a:cs typeface="Times New Roman" charset="0"/>
              </a:rPr>
              <a:t>istogram of </a:t>
            </a:r>
            <a:r>
              <a:rPr lang="en-US" dirty="0">
                <a:ea typeface="Times New Roman" charset="0"/>
                <a:cs typeface="Times New Roman" charset="0"/>
              </a:rPr>
              <a:t>O</a:t>
            </a:r>
            <a:r>
              <a:rPr lang="en-US" dirty="0" smtClean="0">
                <a:ea typeface="Times New Roman" charset="0"/>
                <a:cs typeface="Times New Roman" charset="0"/>
              </a:rPr>
              <a:t>riented </a:t>
            </a:r>
            <a:r>
              <a:rPr lang="en-US" dirty="0">
                <a:ea typeface="Times New Roman" charset="0"/>
                <a:cs typeface="Times New Roman" charset="0"/>
              </a:rPr>
              <a:t>G</a:t>
            </a:r>
            <a:r>
              <a:rPr lang="en-US" dirty="0" smtClean="0">
                <a:ea typeface="Times New Roman" charset="0"/>
                <a:cs typeface="Times New Roman" charset="0"/>
              </a:rPr>
              <a:t>radients) </a:t>
            </a:r>
            <a:r>
              <a:rPr lang="en-US" dirty="0">
                <a:ea typeface="Times New Roman" charset="0"/>
                <a:cs typeface="Times New Roman" charset="0"/>
              </a:rPr>
              <a:t> </a:t>
            </a:r>
            <a:r>
              <a:rPr lang="en-US" dirty="0" smtClean="0">
                <a:ea typeface="Times New Roman" charset="0"/>
                <a:cs typeface="Times New Roman" charset="0"/>
              </a:rPr>
              <a:t>or</a:t>
            </a:r>
            <a:r>
              <a:rPr lang="en-US" dirty="0">
                <a:ea typeface="Times New Roman" charset="0"/>
                <a:cs typeface="Times New Roman" charset="0"/>
              </a:rPr>
              <a:t> </a:t>
            </a:r>
            <a:r>
              <a:rPr lang="en-US" dirty="0" smtClean="0">
                <a:ea typeface="Times New Roman" charset="0"/>
                <a:cs typeface="Times New Roman" charset="0"/>
              </a:rPr>
              <a:t>CNN</a:t>
            </a:r>
            <a:r>
              <a:rPr lang="en-US" dirty="0">
                <a:ea typeface="Times New Roman" charset="0"/>
                <a:cs typeface="Times New Roman" charset="0"/>
              </a:rPr>
              <a:t> </a:t>
            </a:r>
            <a:r>
              <a:rPr lang="en-US" dirty="0" smtClean="0">
                <a:ea typeface="Times New Roman" charset="0"/>
                <a:cs typeface="Times New Roman" charset="0"/>
              </a:rPr>
              <a:t>(Convolutional Neural Network). These </a:t>
            </a:r>
            <a:r>
              <a:rPr lang="en-US" dirty="0">
                <a:ea typeface="Times New Roman" charset="0"/>
                <a:cs typeface="Times New Roman" charset="0"/>
              </a:rPr>
              <a:t>two flags are the only ones that will work for </a:t>
            </a:r>
            <a:r>
              <a:rPr lang="en-US" i="1" dirty="0" smtClean="0">
                <a:ea typeface="Times New Roman" charset="0"/>
                <a:cs typeface="Times New Roman" charset="0"/>
              </a:rPr>
              <a:t>detection</a:t>
            </a:r>
            <a:r>
              <a:rPr lang="en-US" dirty="0" smtClean="0">
                <a:ea typeface="Times New Roman" charset="0"/>
                <a:cs typeface="Times New Roman" charset="0"/>
              </a:rPr>
              <a:t> method.</a:t>
            </a:r>
          </a:p>
          <a:p>
            <a:pPr fontAlgn="base"/>
            <a:endParaRPr lang="en-US" dirty="0">
              <a:ea typeface="Times New Roman" charset="0"/>
              <a:cs typeface="Times New Roman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30555" y="532262"/>
            <a:ext cx="5500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      DETECTION</a:t>
            </a:r>
            <a:endParaRPr lang="en-US" sz="4000" dirty="0">
              <a:ln w="0"/>
              <a:solidFill>
                <a:schemeClr val="accent1">
                  <a:lumMod val="40000"/>
                  <a:lumOff val="6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1247" y="2852382"/>
            <a:ext cx="4990719" cy="3425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536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43113" y="514350"/>
            <a:ext cx="80295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     HOW RECOGNITION WORKS</a:t>
            </a:r>
            <a:endParaRPr lang="en-US" sz="4000" dirty="0">
              <a:ln w="0"/>
              <a:solidFill>
                <a:schemeClr val="accent1">
                  <a:lumMod val="40000"/>
                  <a:lumOff val="6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85776" y="2357438"/>
            <a:ext cx="440055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a typeface="Times New Roman" charset="0"/>
                <a:cs typeface="Times New Roman" charset="0"/>
              </a:rPr>
              <a:t>In order to build </a:t>
            </a:r>
            <a:r>
              <a:rPr lang="en-US" dirty="0" smtClean="0">
                <a:ea typeface="Times New Roman" charset="0"/>
                <a:cs typeface="Times New Roman" charset="0"/>
              </a:rPr>
              <a:t>OpenCV </a:t>
            </a:r>
            <a:r>
              <a:rPr lang="en-US" dirty="0">
                <a:ea typeface="Times New Roman" charset="0"/>
                <a:cs typeface="Times New Roman" charset="0"/>
              </a:rPr>
              <a:t>face recognition pipeline, </a:t>
            </a:r>
            <a:r>
              <a:rPr lang="en-US" dirty="0" smtClean="0">
                <a:ea typeface="Times New Roman" charset="0"/>
                <a:cs typeface="Times New Roman" charset="0"/>
              </a:rPr>
              <a:t>deep </a:t>
            </a:r>
            <a:r>
              <a:rPr lang="en-US" dirty="0">
                <a:ea typeface="Times New Roman" charset="0"/>
                <a:cs typeface="Times New Roman" charset="0"/>
              </a:rPr>
              <a:t>learning </a:t>
            </a:r>
            <a:r>
              <a:rPr lang="en-US" dirty="0" smtClean="0">
                <a:ea typeface="Times New Roman" charset="0"/>
                <a:cs typeface="Times New Roman" charset="0"/>
              </a:rPr>
              <a:t>is shown in </a:t>
            </a:r>
            <a:r>
              <a:rPr lang="en-US" dirty="0">
                <a:ea typeface="Times New Roman" charset="0"/>
                <a:cs typeface="Times New Roman" charset="0"/>
              </a:rPr>
              <a:t>two key steps</a:t>
            </a:r>
            <a:r>
              <a:rPr lang="en-US" dirty="0" smtClean="0">
                <a:ea typeface="Times New Roman" charset="0"/>
                <a:cs typeface="Times New Roman" charset="0"/>
              </a:rPr>
              <a:t>:</a:t>
            </a:r>
          </a:p>
          <a:p>
            <a:endParaRPr lang="en-US" dirty="0"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dirty="0">
                <a:ea typeface="Times New Roman" charset="0"/>
                <a:cs typeface="Times New Roman" charset="0"/>
              </a:rPr>
              <a:t>To apply </a:t>
            </a:r>
            <a:r>
              <a:rPr lang="en-US" i="1" dirty="0">
                <a:ea typeface="Times New Roman" charset="0"/>
                <a:cs typeface="Times New Roman" charset="0"/>
              </a:rPr>
              <a:t>face detection</a:t>
            </a:r>
            <a:r>
              <a:rPr lang="en-US" dirty="0">
                <a:ea typeface="Times New Roman" charset="0"/>
                <a:cs typeface="Times New Roman" charset="0"/>
              </a:rPr>
              <a:t>, which detects the </a:t>
            </a:r>
            <a:r>
              <a:rPr lang="en-US" i="1" dirty="0">
                <a:ea typeface="Times New Roman" charset="0"/>
                <a:cs typeface="Times New Roman" charset="0"/>
              </a:rPr>
              <a:t>presence</a:t>
            </a:r>
            <a:r>
              <a:rPr lang="en-US" dirty="0">
                <a:ea typeface="Times New Roman" charset="0"/>
                <a:cs typeface="Times New Roman" charset="0"/>
              </a:rPr>
              <a:t> and location of a face in an </a:t>
            </a:r>
            <a:r>
              <a:rPr lang="en-US" dirty="0" smtClean="0">
                <a:ea typeface="Times New Roman" charset="0"/>
                <a:cs typeface="Times New Roman" charset="0"/>
              </a:rPr>
              <a:t>image</a:t>
            </a:r>
          </a:p>
          <a:p>
            <a:pPr marL="285750" indent="-285750">
              <a:buFont typeface="Wingdings" charset="2"/>
              <a:buChar char="Ø"/>
            </a:pPr>
            <a:endParaRPr lang="en-US" dirty="0"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dirty="0" smtClean="0">
                <a:ea typeface="Times New Roman" charset="0"/>
                <a:cs typeface="Times New Roman" charset="0"/>
              </a:rPr>
              <a:t>For encoding the faces, </a:t>
            </a:r>
            <a:r>
              <a:rPr lang="en-US" b="1" dirty="0">
                <a:ea typeface="Times New Roman" charset="0"/>
                <a:cs typeface="Times New Roman" charset="0"/>
              </a:rPr>
              <a:t>128-d embeddings on a dataset of ~3 million </a:t>
            </a:r>
            <a:r>
              <a:rPr lang="en-US" b="1" dirty="0" smtClean="0">
                <a:ea typeface="Times New Roman" charset="0"/>
                <a:cs typeface="Times New Roman" charset="0"/>
              </a:rPr>
              <a:t>images </a:t>
            </a:r>
            <a:r>
              <a:rPr lang="en-US" dirty="0" smtClean="0">
                <a:ea typeface="Times New Roman" charset="0"/>
                <a:cs typeface="Times New Roman" charset="0"/>
              </a:rPr>
              <a:t>extracted to quantify each face in an image</a:t>
            </a:r>
            <a:endParaRPr lang="en-US" sz="3200" dirty="0">
              <a:ea typeface="Times New Roman" charset="0"/>
              <a:cs typeface="Times New Roman" charset="0"/>
            </a:endParaRP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6363" y="1760681"/>
            <a:ext cx="6565900" cy="4705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401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"/>
          <p:cNvSpPr txBox="1">
            <a:spLocks/>
          </p:cNvSpPr>
          <p:nvPr/>
        </p:nvSpPr>
        <p:spPr>
          <a:xfrm>
            <a:off x="152400" y="152400"/>
            <a:ext cx="12192000" cy="3263900"/>
          </a:xfrm>
          <a:prstGeom prst="rect">
            <a:avLst/>
          </a:prstGeom>
        </p:spPr>
      </p:sp>
      <p:sp>
        <p:nvSpPr>
          <p:cNvPr id="5" name="TextBox 4"/>
          <p:cNvSpPr txBox="1"/>
          <p:nvPr/>
        </p:nvSpPr>
        <p:spPr>
          <a:xfrm>
            <a:off x="982639" y="436728"/>
            <a:ext cx="106452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		      PROJECT STRUCTURE</a:t>
            </a:r>
            <a:endParaRPr lang="en-US" sz="4000" dirty="0">
              <a:ln w="0"/>
              <a:solidFill>
                <a:schemeClr val="accent1">
                  <a:lumMod val="40000"/>
                  <a:lumOff val="6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" t="122" r="9124" b="122"/>
          <a:stretch/>
        </p:blipFill>
        <p:spPr>
          <a:xfrm>
            <a:off x="5690534" y="1842447"/>
            <a:ext cx="5814528" cy="423762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59582" y="2411389"/>
            <a:ext cx="499508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ea typeface="Times New Roman" charset="0"/>
                <a:cs typeface="Times New Roman" charset="0"/>
              </a:rPr>
              <a:t>Project </a:t>
            </a:r>
            <a:r>
              <a:rPr lang="en-US" dirty="0">
                <a:ea typeface="Times New Roman" charset="0"/>
                <a:cs typeface="Times New Roman" charset="0"/>
              </a:rPr>
              <a:t>structure can be seen by examining the output from the </a:t>
            </a:r>
            <a:r>
              <a:rPr lang="en-US" b="1" i="1" dirty="0">
                <a:ea typeface="Times New Roman" charset="0"/>
                <a:cs typeface="Times New Roman" charset="0"/>
              </a:rPr>
              <a:t>tree</a:t>
            </a:r>
            <a:r>
              <a:rPr lang="en-US" i="1" dirty="0">
                <a:ea typeface="Times New Roman" charset="0"/>
                <a:cs typeface="Times New Roman" charset="0"/>
              </a:rPr>
              <a:t> </a:t>
            </a:r>
            <a:r>
              <a:rPr lang="en-US" dirty="0" smtClean="0">
                <a:ea typeface="Times New Roman" charset="0"/>
                <a:cs typeface="Times New Roman" charset="0"/>
              </a:rPr>
              <a:t>command:</a:t>
            </a:r>
          </a:p>
          <a:p>
            <a:endParaRPr lang="en-US" dirty="0" smtClean="0">
              <a:ea typeface="Times New Roman" charset="0"/>
              <a:cs typeface="Times New Roman" charset="0"/>
            </a:endParaRPr>
          </a:p>
          <a:p>
            <a:r>
              <a:rPr lang="en-US" dirty="0" smtClean="0">
                <a:ea typeface="Times New Roman" charset="0"/>
                <a:cs typeface="Times New Roman" charset="0"/>
              </a:rPr>
              <a:t>It has </a:t>
            </a:r>
            <a:r>
              <a:rPr lang="en-US" dirty="0">
                <a:ea typeface="Times New Roman" charset="0"/>
                <a:cs typeface="Times New Roman" charset="0"/>
              </a:rPr>
              <a:t>4 top-level directories</a:t>
            </a:r>
            <a:r>
              <a:rPr lang="en-US" dirty="0" smtClean="0">
                <a:ea typeface="Times New Roman" charset="0"/>
                <a:cs typeface="Times New Roman" charset="0"/>
              </a:rPr>
              <a:t>:</a:t>
            </a:r>
          </a:p>
          <a:p>
            <a:endParaRPr lang="en-US" dirty="0"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b="1" dirty="0">
                <a:ea typeface="Times New Roman" charset="0"/>
                <a:cs typeface="Times New Roman" charset="0"/>
              </a:rPr>
              <a:t>d</a:t>
            </a:r>
            <a:r>
              <a:rPr lang="en-US" b="1" dirty="0" smtClean="0">
                <a:ea typeface="Times New Roman" charset="0"/>
                <a:cs typeface="Times New Roman" charset="0"/>
              </a:rPr>
              <a:t>ataset/</a:t>
            </a:r>
            <a:endParaRPr lang="en-US" dirty="0"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b="1" dirty="0">
                <a:ea typeface="Times New Roman" charset="0"/>
                <a:cs typeface="Times New Roman" charset="0"/>
              </a:rPr>
              <a:t>examples</a:t>
            </a:r>
            <a:r>
              <a:rPr lang="en-US" b="1" dirty="0" smtClean="0">
                <a:ea typeface="Times New Roman" charset="0"/>
                <a:cs typeface="Times New Roman" charset="0"/>
              </a:rPr>
              <a:t>/</a:t>
            </a:r>
            <a:endParaRPr lang="en-US" dirty="0"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b="1" dirty="0">
                <a:ea typeface="Times New Roman" charset="0"/>
                <a:cs typeface="Times New Roman" charset="0"/>
              </a:rPr>
              <a:t>output</a:t>
            </a:r>
            <a:r>
              <a:rPr lang="en-US" b="1" dirty="0" smtClean="0">
                <a:ea typeface="Times New Roman" charset="0"/>
                <a:cs typeface="Times New Roman" charset="0"/>
              </a:rPr>
              <a:t>/</a:t>
            </a:r>
            <a:endParaRPr lang="en-US" dirty="0"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b="1" dirty="0">
                <a:ea typeface="Times New Roman" charset="0"/>
                <a:cs typeface="Times New Roman" charset="0"/>
              </a:rPr>
              <a:t>videos</a:t>
            </a:r>
            <a:r>
              <a:rPr lang="en-US" b="1" dirty="0" smtClean="0">
                <a:ea typeface="Times New Roman" charset="0"/>
                <a:cs typeface="Times New Roman" charset="0"/>
              </a:rPr>
              <a:t>/</a:t>
            </a:r>
            <a:endParaRPr lang="en-US" dirty="0"/>
          </a:p>
        </p:txBody>
      </p:sp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xmlns="" id="{E11654B2-B3C2-4D76-81E6-6708161A8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1426" y="6257925"/>
            <a:ext cx="600074" cy="463552"/>
          </a:xfrm>
        </p:spPr>
        <p:txBody>
          <a:bodyPr/>
          <a:lstStyle/>
          <a:p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019707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99C5F7B3-0DA0-4B30-9D81-8E01DBAD3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36927" y="6224321"/>
            <a:ext cx="519744" cy="365125"/>
          </a:xfrm>
        </p:spPr>
        <p:txBody>
          <a:bodyPr/>
          <a:lstStyle/>
          <a:p>
            <a:fld id="{6FAC12D6-6874-44D7-A628-78DA8109D10F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9934D8D-DAB0-4C23-AE58-28E322198715}"/>
              </a:ext>
            </a:extLst>
          </p:cNvPr>
          <p:cNvSpPr txBox="1"/>
          <p:nvPr/>
        </p:nvSpPr>
        <p:spPr>
          <a:xfrm>
            <a:off x="1015298" y="2429986"/>
            <a:ext cx="9872994" cy="2864503"/>
          </a:xfrm>
          <a:prstGeom prst="rect">
            <a:avLst/>
          </a:prstGeom>
          <a:noFill/>
        </p:spPr>
        <p:txBody>
          <a:bodyPr wrap="square" lIns="36000" tIns="46800" rIns="36000" bIns="46800" rtlCol="0">
            <a:spAutoFit/>
          </a:bodyPr>
          <a:lstStyle/>
          <a:p>
            <a:pPr marL="285750" indent="-285750">
              <a:lnSpc>
                <a:spcPct val="125000"/>
              </a:lnSpc>
              <a:buFont typeface="Wingdings" charset="2"/>
              <a:buChar char="q"/>
            </a:pPr>
            <a:endParaRPr lang="en-US" dirty="0"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125000"/>
              </a:lnSpc>
              <a:buFont typeface="Wingdings" charset="2"/>
              <a:buChar char="q"/>
            </a:pPr>
            <a:r>
              <a:rPr lang="en-US" dirty="0" smtClean="0">
                <a:ea typeface="Times New Roman" charset="0"/>
                <a:cs typeface="Times New Roman" charset="0"/>
              </a:rPr>
              <a:t>For face detection, at first </a:t>
            </a:r>
            <a:r>
              <a:rPr lang="en-US" dirty="0">
                <a:ea typeface="Times New Roman" charset="0"/>
                <a:cs typeface="Times New Roman" charset="0"/>
              </a:rPr>
              <a:t>I</a:t>
            </a:r>
            <a:r>
              <a:rPr lang="en-US" dirty="0" smtClean="0">
                <a:ea typeface="Times New Roman" charset="0"/>
                <a:cs typeface="Times New Roman" charset="0"/>
              </a:rPr>
              <a:t> used HOG (Histogram </a:t>
            </a:r>
            <a:r>
              <a:rPr lang="en-US" dirty="0">
                <a:ea typeface="Times New Roman" charset="0"/>
                <a:cs typeface="Times New Roman" charset="0"/>
              </a:rPr>
              <a:t>of Oriented </a:t>
            </a:r>
            <a:r>
              <a:rPr lang="en-US" dirty="0" smtClean="0">
                <a:ea typeface="Times New Roman" charset="0"/>
                <a:cs typeface="Times New Roman" charset="0"/>
              </a:rPr>
              <a:t>Gradients) method but </a:t>
            </a:r>
            <a:r>
              <a:rPr lang="en-US" dirty="0">
                <a:ea typeface="Times New Roman" charset="0"/>
                <a:cs typeface="Times New Roman" charset="0"/>
              </a:rPr>
              <a:t>I</a:t>
            </a:r>
            <a:r>
              <a:rPr lang="en-US" dirty="0" smtClean="0">
                <a:ea typeface="Times New Roman" charset="0"/>
                <a:cs typeface="Times New Roman" charset="0"/>
              </a:rPr>
              <a:t> did not get an accurate result.  Then I used CNN (Convolutional Neural Network) to make it work. </a:t>
            </a:r>
          </a:p>
          <a:p>
            <a:pPr marL="285750" indent="-285750">
              <a:lnSpc>
                <a:spcPct val="125000"/>
              </a:lnSpc>
              <a:buFont typeface="Wingdings" charset="2"/>
              <a:buChar char="q"/>
            </a:pPr>
            <a:endParaRPr lang="en-US" dirty="0"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q"/>
            </a:pPr>
            <a:r>
              <a:rPr lang="en-US" dirty="0" smtClean="0"/>
              <a:t>I </a:t>
            </a:r>
            <a:r>
              <a:rPr lang="en-US" dirty="0"/>
              <a:t>tried using the </a:t>
            </a:r>
            <a:r>
              <a:rPr lang="en-US" dirty="0" smtClean="0"/>
              <a:t>pre-trained </a:t>
            </a:r>
            <a:r>
              <a:rPr lang="en-US" dirty="0"/>
              <a:t>model without removing the top layer. The results were not satisfactory. </a:t>
            </a:r>
            <a:r>
              <a:rPr lang="en-US" dirty="0" smtClean="0"/>
              <a:t> To </a:t>
            </a:r>
            <a:r>
              <a:rPr lang="en-US" dirty="0"/>
              <a:t>tackle this problem, I retrained the </a:t>
            </a:r>
            <a:r>
              <a:rPr lang="en-US" dirty="0" smtClean="0"/>
              <a:t>model </a:t>
            </a:r>
            <a:r>
              <a:rPr lang="en-US" dirty="0"/>
              <a:t>using few labelled images and the results were </a:t>
            </a:r>
            <a:r>
              <a:rPr lang="en-US" dirty="0" smtClean="0"/>
              <a:t>better than the </a:t>
            </a:r>
            <a:r>
              <a:rPr lang="en-US" dirty="0"/>
              <a:t>previous results.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25000"/>
              </a:lnSpc>
              <a:buFont typeface="Wingdings" charset="2"/>
              <a:buChar char="q"/>
            </a:pPr>
            <a:endParaRPr lang="en-US" dirty="0">
              <a:ea typeface="Times New Roman" charset="0"/>
              <a:cs typeface="Times New Roman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01366" y="696675"/>
            <a:ext cx="67146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DIFFICULTIES  </a:t>
            </a:r>
            <a:endParaRPr lang="en-US" sz="4000" dirty="0">
              <a:ln w="0"/>
              <a:solidFill>
                <a:schemeClr val="accent1">
                  <a:lumMod val="40000"/>
                  <a:lumOff val="6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4242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1485</TotalTime>
  <Words>272</Words>
  <Application>Microsoft Macintosh PowerPoint</Application>
  <PresentationFormat>Widescreen</PresentationFormat>
  <Paragraphs>68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Gill Sans MT</vt:lpstr>
      <vt:lpstr>Times New Roman</vt:lpstr>
      <vt:lpstr>Wingdings</vt:lpstr>
      <vt:lpstr>Parcel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48</cp:revision>
  <dcterms:created xsi:type="dcterms:W3CDTF">2019-12-02T20:38:29Z</dcterms:created>
  <dcterms:modified xsi:type="dcterms:W3CDTF">2019-12-26T21:02:17Z</dcterms:modified>
</cp:coreProperties>
</file>

<file path=docProps/thumbnail.jpeg>
</file>